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78d7b0df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78d7b0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78d7b0df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78d7b0df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78d7b0df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78d7b0df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78d7b0df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78d7b0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78d7b0df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78d7b0df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578d7b0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578d7b0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78d7b0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78d7b0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78d7b0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78d7b0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f5ebbc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f5ebbc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5f5ebbcd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5f5ebbcd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f5ebbcd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f5ebbcd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78d7b0d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578d7b0d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78d7b0d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78d7b0d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f5ebbcd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5f5ebbcd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78d7b0df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78d7b0d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14475" y="273844"/>
            <a:ext cx="700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8650" y="429092"/>
            <a:ext cx="885825" cy="80724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12" name="Google Shape;12;p1"/>
          <p:cNvCxnSpPr/>
          <p:nvPr/>
        </p:nvCxnSpPr>
        <p:spPr>
          <a:xfrm>
            <a:off x="1514475" y="939115"/>
            <a:ext cx="7000800" cy="0"/>
          </a:xfrm>
          <a:prstGeom prst="straightConnector1">
            <a:avLst/>
          </a:prstGeom>
          <a:noFill/>
          <a:ln cap="flat" cmpd="sng" w="57150">
            <a:solidFill>
              <a:srgbClr val="003DA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3" name="Google Shape;13;p1"/>
          <p:cNvCxnSpPr/>
          <p:nvPr/>
        </p:nvCxnSpPr>
        <p:spPr>
          <a:xfrm>
            <a:off x="628650" y="4632722"/>
            <a:ext cx="7886700" cy="0"/>
          </a:xfrm>
          <a:prstGeom prst="straightConnector1">
            <a:avLst/>
          </a:prstGeom>
          <a:noFill/>
          <a:ln cap="flat" cmpd="sng" w="57150">
            <a:solidFill>
              <a:srgbClr val="003DA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doi.org/10.1051/epjconf/20181770700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ctrTitle"/>
          </p:nvPr>
        </p:nvSpPr>
        <p:spPr>
          <a:xfrm>
            <a:off x="263950" y="841775"/>
            <a:ext cx="8806800" cy="2162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Проектирование орбитального детектора солнечных космических лучей.</a:t>
            </a:r>
            <a:endParaRPr sz="4000"/>
          </a:p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1143000" y="30041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Михаил Зелёный</a:t>
            </a:r>
            <a:r>
              <a:rPr baseline="30000" lang="ru"/>
              <a:t>1,2,3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aseline="30000" lang="ru"/>
              <a:t>1</a:t>
            </a:r>
            <a:r>
              <a:rPr lang="ru"/>
              <a:t>ИЯИ РАН, </a:t>
            </a:r>
            <a:r>
              <a:rPr baseline="30000" lang="ru"/>
              <a:t>2</a:t>
            </a:r>
            <a:r>
              <a:rPr lang="ru"/>
              <a:t>МФТИ (НИУ), </a:t>
            </a:r>
            <a:r>
              <a:rPr baseline="30000" lang="ru"/>
              <a:t>3</a:t>
            </a:r>
            <a:r>
              <a:rPr lang="ru"/>
              <a:t>ИКИ РАН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11 апреля, 2019, г. Москва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Крепление  SiPM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" y="1136947"/>
            <a:ext cx="3841023" cy="336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4572000" y="1374700"/>
            <a:ext cx="38409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Светосбор ∼35 фотоэлектронов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Плохая однородность светосбора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 на краю на 40% меньше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Крепление  SiPM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5" y="1136950"/>
            <a:ext cx="3965327" cy="34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572000" y="1073500"/>
            <a:ext cx="38409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Хуже с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ветосбор ∼10 фотоэлектронов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Хорошая однородность светосбора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 на краю  на 7 % меньше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Удобнее при монтаже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1491325" y="142750"/>
            <a:ext cx="7711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Температурные характеристики SiPM</a:t>
            </a:r>
            <a:endParaRPr sz="30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25" y="1005075"/>
            <a:ext cx="5401399" cy="3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87925" y="1266825"/>
            <a:ext cx="36633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MPPC Hamamatsu SiPM S12575-015P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От -20 ℃  до + 50 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∼0.8 Вольт  на 10 </a:t>
            </a: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Сборка макета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75" y="923001"/>
            <a:ext cx="4428061" cy="42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511" y="2410544"/>
            <a:ext cx="3637064" cy="2004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5381650" y="1155800"/>
            <a:ext cx="3730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Calibri"/>
                <a:ea typeface="Calibri"/>
                <a:cs typeface="Calibri"/>
                <a:sym typeface="Calibri"/>
              </a:rPr>
              <a:t>15 шайб из полистирола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Calibri"/>
                <a:ea typeface="Calibri"/>
                <a:cs typeface="Calibri"/>
                <a:sym typeface="Calibri"/>
              </a:rPr>
              <a:t>толщина 4 мм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Calibri"/>
                <a:ea typeface="Calibri"/>
                <a:cs typeface="Calibri"/>
                <a:sym typeface="Calibri"/>
              </a:rPr>
              <a:t>диаметр</a:t>
            </a:r>
            <a:r>
              <a:rPr lang="ru" sz="2200">
                <a:latin typeface="Calibri"/>
                <a:ea typeface="Calibri"/>
                <a:cs typeface="Calibri"/>
                <a:sym typeface="Calibri"/>
              </a:rPr>
              <a:t> 3 см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Текущий статус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25" y="67900"/>
            <a:ext cx="3524544" cy="469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408700" y="1341775"/>
            <a:ext cx="44418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Калибровка на космических мюонах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Подготовка макета и электроники к испытаниям на протонном пучке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527550" y="1318850"/>
            <a:ext cx="79647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Спроектирован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компактный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орбитальный детектор.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Ожидаемое энергетическое разрешение 5 %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Определение угла падения частицы в одночастичном режиме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Ведется сборка и 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испытания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лабораторного макета: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Исследованы способы крепления SiPM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Исследованы температурные характеристики SiPM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Собрана протонная часть макета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/>
        </p:nvSpPr>
        <p:spPr>
          <a:xfrm>
            <a:off x="5228100" y="185050"/>
            <a:ext cx="39159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Спасибо</a:t>
            </a:r>
            <a:endParaRPr sz="40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за внимание</a:t>
            </a:r>
            <a:endParaRPr sz="40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/>
        </p:nvSpPr>
        <p:spPr>
          <a:xfrm>
            <a:off x="117225" y="1055075"/>
            <a:ext cx="4704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Проведение исследований солнечных космических лучей 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солнечных вспышек;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Обеспечение радиационной безопасности для космонавтов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электроники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4821125" y="1055075"/>
            <a:ext cx="42495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Технические требования: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Протоны от 10 МэВ до 100 МэВ;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Электроны от 1 МэВ до 10 МэВ;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Загрузки от 10</a:t>
            </a:r>
            <a:r>
              <a:rPr baseline="30000"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Гц;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Канал связи 1-10 МБ/сутки;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Размеры  8 см х 6 см х 6 см;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Масса до 700 грамм.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1514475" y="273847"/>
            <a:ext cx="7000800" cy="589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Орбитальный</a:t>
            </a:r>
            <a:r>
              <a:rPr lang="ru"/>
              <a:t> детектор</a:t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75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 измерения</a:t>
            </a:r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375" y="996269"/>
            <a:ext cx="5552636" cy="370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00" y="1239781"/>
            <a:ext cx="3286575" cy="2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331100" y="3903725"/>
            <a:ext cx="4435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Сцинтилляционный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сегментированный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детектор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1514550" y="173749"/>
            <a:ext cx="7000800" cy="76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Режимы работы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32325" y="1310925"/>
            <a:ext cx="8027700" cy="3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Одночастичный (счетный) режим работы для загрузок менее 10</a:t>
            </a:r>
            <a:r>
              <a:rPr baseline="30000" lang="ru" sz="2400"/>
              <a:t>4</a:t>
            </a:r>
            <a:r>
              <a:rPr lang="ru" sz="2400"/>
              <a:t> – 10</a:t>
            </a:r>
            <a:r>
              <a:rPr baseline="30000" lang="ru" sz="2400"/>
              <a:t>5</a:t>
            </a:r>
            <a:r>
              <a:rPr lang="ru" sz="2400"/>
              <a:t> Гц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" sz="2400"/>
              <a:t>Интегральный режим (при загрузках &gt;10</a:t>
            </a:r>
            <a:r>
              <a:rPr baseline="30000" lang="ru" sz="2400"/>
              <a:t>6</a:t>
            </a:r>
            <a:r>
              <a:rPr lang="ru" sz="2400"/>
              <a:t> Гц и узких каналах связи)</a:t>
            </a:r>
            <a:endParaRPr sz="2400"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Максимальное правдоподобие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0" y="1027544"/>
            <a:ext cx="3701756" cy="3701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3734425" y="1193475"/>
            <a:ext cx="5066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Calibri"/>
                <a:ea typeface="Calibri"/>
                <a:cs typeface="Calibri"/>
                <a:sym typeface="Calibri"/>
              </a:rPr>
              <a:t>𝑳(E,𝛳) = ∏ 𝑷(ион. потери|</a:t>
            </a: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E,𝛳)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Разрешение: 5%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1491325" y="142750"/>
            <a:ext cx="7506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Статистическая регуляризация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00" y="1063675"/>
            <a:ext cx="5552627" cy="370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92525" y="893875"/>
            <a:ext cx="35241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Calibri"/>
                <a:ea typeface="Calibri"/>
                <a:cs typeface="Calibri"/>
                <a:sym typeface="Calibri"/>
              </a:rPr>
              <a:t>𝑓 = 𝑲 ∗ 𝜑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𝑓  — 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Ион. потери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𝑲 —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 аппаратная функция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𝜑 —</a:t>
            </a: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энергетический спектр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A</a:t>
            </a:r>
            <a:r>
              <a:rPr b="1" lang="ru" sz="1700">
                <a:solidFill>
                  <a:schemeClr val="dk1"/>
                </a:solidFill>
              </a:rPr>
              <a:t>pplication of Turchin's method of statistical regularization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https://doi.org/10.1051/epjconf/201817707005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Courier New"/>
                <a:ea typeface="Courier New"/>
                <a:cs typeface="Courier New"/>
                <a:sym typeface="Courier New"/>
              </a:rPr>
              <a:t>pip install statreg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1491325" y="142750"/>
            <a:ext cx="7491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Статистическая регуляризация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100"/>
            <a:ext cx="4352202" cy="33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91451"/>
            <a:ext cx="4572000" cy="304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506750" y="170269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макета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1020025"/>
            <a:ext cx="2651150" cy="35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75" y="1164487"/>
            <a:ext cx="4451302" cy="3338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1491325" y="142744"/>
            <a:ext cx="7000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Крепление  SiPM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00" y="1136941"/>
            <a:ext cx="3841023" cy="336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675" y="1016887"/>
            <a:ext cx="3965327" cy="328557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703375" y="3766050"/>
            <a:ext cx="2967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SiPM 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крепится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 к </a:t>
            </a: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сцинтиллятору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797675" y="3766050"/>
            <a:ext cx="3006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SiPM крепится к оптоволокну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